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Open Sans ExtraBold"/>
      <p:bold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469BE8-D5C2-4831-BE85-BCC7B7FB06CF}">
  <a:tblStyle styleId="{3A469BE8-D5C2-4831-BE85-BCC7B7FB06C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italic.fntdata"/><Relationship Id="rId14" Type="http://schemas.openxmlformats.org/officeDocument/2006/relationships/slide" Target="slides/slide8.xml"/><Relationship Id="rId36" Type="http://schemas.openxmlformats.org/officeDocument/2006/relationships/font" Target="fonts/Nunito-bold.fntdata"/><Relationship Id="rId17" Type="http://schemas.openxmlformats.org/officeDocument/2006/relationships/slide" Target="slides/slide11.xml"/><Relationship Id="rId39" Type="http://schemas.openxmlformats.org/officeDocument/2006/relationships/font" Target="fonts/OpenSansExtraBold-bold.fntdata"/><Relationship Id="rId16" Type="http://schemas.openxmlformats.org/officeDocument/2006/relationships/slide" Target="slides/slide10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ce587f7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ce587f7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320ad725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320ad725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ce606fc8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ce606fc8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320ad725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320ad725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the functional API since we didn’t know how the model would come together, advantageous for monitoring individual output loss but wasn’t required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Seems like a convolutional network would be a good place to start what did we do in Homework 10. </a:t>
            </a:r>
            <a:r>
              <a:rPr lang="en" sz="1200">
                <a:solidFill>
                  <a:schemeClr val="dk1"/>
                </a:solidFill>
              </a:rPr>
              <a:t>J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the Input Layer to the Image size, 96,96 rather than something larger 224,224,3. To make it quicker to train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layers? What kind of Kernel Sizes? What about Strides and Filters? Let’s take a guess.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5.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may epochs. Holy Cow no idea. Guess we’ll start with a 1000 Epochs was way too many and the model was very overtrained.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there are no Batch Normalizations or  Dropouts We’ll get to those later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7.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get started we’ll build a model that only takes </a:t>
            </a:r>
            <a:r>
              <a:rPr lang="en" sz="1200">
                <a:solidFill>
                  <a:schemeClr val="dk1"/>
                </a:solidFill>
              </a:rPr>
              <a:t>2140 images which have values for all key points and build  and optimize a model from that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320ad725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320ad725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were approximately five initial generation models. This slide summarizes all of them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Lot’s of times we’d just Ctrl C the models around 100 epochs when they weren’t looking good.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320ad725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320ad725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with Dropout and Batch Normalization to prevent overfitting.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Experiments Failed since Dropout layers were placed after maxpooling layers instead of after convolutional layers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with Stacking Multiple Convolutional Layers before Max Pooling Layers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Convolutional Layers Before Max Pooling Appears to be the Best Result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Stacking of three of these layers appears to provide best results.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with number and size of output layers.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Size of Output Layers appears to be between 1024 and 2048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more than Two Dense Layers.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with Filter Sizes Strides and Kernel Sizes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image size of 96,96 Optimal Initial filter size of 32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more than 256 output filters in the final convolutional layers.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of 3,3 appears to work best. Avoid Even sized Kernels they’re not symmetrical around the output pixel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of 1,1 also appears to give best results. Let’s stick with these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320ad725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a320ad725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2.82 and 2.93, 55th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320ad725a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320ad725a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Existing CNN Architectures for Image Classification.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 101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VGG-16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VGG-19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Our Intermediate Architecture is very similar to the VGG architectures.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up both VGG19 and VGG16 Architectures with our input size 96x96x1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Original Number of Filters and Dense Layers Specified in the VGG Architecture. Whose input is 224,224,3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choices, Upscale our images to 224,224,1 or cut down filters and dense layer to be smaller Chose the latter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Evaluated both full parameter and cut down versions of VGG16 and VGG19 networks.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 and VGG19 are too parameter heavy to train properly given our smaller input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 downsized produces equivalent if not better results to VGG19 downsized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 VGG16 downsized as final architecture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•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ReduceLROnPlateau to drive down loss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320ad725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320ad725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2.67, 2.82 and 52nd in Kaggle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320ad725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a320ad725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6864464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a6864464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ce606fc8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ce606fc8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864464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6864464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686446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686446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6864464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a6864464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So we looked into some packages available, and used Keras Tuner to systematically tune the model for us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Hyper parameters for us basically includes all the random decisions we made when building and validating the model.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All the hyper parameters are guessed based on empirical knowledge, which may or may not work for our specific problem.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Different hyper parameters will eventually determine the performance of each model, and it is as important as model selection and architecture design.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Some of the initial tuning are done by hand, and it takes a long time to track and compare.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Randomness of the GPU make the problem even worse, so we need to train the same model multiple times to get a stable results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6864464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a6864464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Started with random search - seems like a good default, but ran into the wall </a:t>
            </a: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it takes forever. There are x times y times z number of options, and as we try to find a true optimal, this search is taking forever, </a:t>
            </a: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One run through of our model takes ~15 mins on a normal computer GPU.</a:t>
            </a: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And I don’t want to burn my GPU, yet (even with the new 4090 coming out).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HyperBand algorithm has a few good attributes: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This is done using a sports championship style bracket, just like the world cup knockouts. The algorithm trains a large number of models for a few epochs and carries forward only the top-performing half of models to the next round.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Rationalize the results: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Different model should be using different hyper parameters: individual model that only predicts nose vs the joint model that predict all 15 keypoints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Matches the research that Ed did on VGG models on the most part, with some tweaks here and there to get better performance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BOHB is a combination of HyperBand and BO, which seems to be the state of the art optimization - didn’t get a chance to try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320ad7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320ad7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320ad725a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320ad725a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reason for why / why not each model might have worked, and what we expect each model would have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Critics on each of the model: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KNN is just a best guess, no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Joint seems an overshot by simply trying to do everything together - this should really be the baseline maybe?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Assembled makes sense, given each feature </a:t>
            </a:r>
            <a:r>
              <a:rPr lang="en"/>
              <a:t>eventually</a:t>
            </a:r>
            <a:r>
              <a:rPr lang="en"/>
              <a:t> are different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takes a lot of resources to train, and also </a:t>
            </a:r>
            <a:r>
              <a:rPr lang="en"/>
              <a:t>heavy</a:t>
            </a:r>
            <a:r>
              <a:rPr lang="en"/>
              <a:t> when using - given so many models.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ignores the relationship between different keypoints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2-stage is our favourite one, as a middle ground between joint and assembled model, and added in our human understanding.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6864464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6864464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4caa5995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a4caa5995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320ad72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320ad72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320ad725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320ad725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320ad725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320ad725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ce606f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ce606f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320ad725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320ad725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320ad725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320ad725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320ad725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320ad725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320ad725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320ad725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itle slide">
  <p:cSld name="TITLE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>
            <p:ph type="ctrTitle"/>
          </p:nvPr>
        </p:nvSpPr>
        <p:spPr>
          <a:xfrm>
            <a:off x="914400" y="9144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914400" y="2331720"/>
            <a:ext cx="4799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Section header">
  <p:cSld name="TITLE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ub.docker.com/r/ebrown/tensorflow" TargetMode="External"/><Relationship Id="rId4" Type="http://schemas.openxmlformats.org/officeDocument/2006/relationships/hyperlink" Target="https://ln5.sync.com/dl/d71ed0790/3idka5g9-atj768bb-d7jq8b35-xbjpjuab" TargetMode="External"/><Relationship Id="rId5" Type="http://schemas.openxmlformats.org/officeDocument/2006/relationships/hyperlink" Target="https://github.com/teddy661/ucb_mids_w207_project.gi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ctrTitle"/>
          </p:nvPr>
        </p:nvSpPr>
        <p:spPr>
          <a:xfrm>
            <a:off x="914400" y="9144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Keypoints Detection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914400" y="2331724"/>
            <a:ext cx="4799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00"/>
              <a:t>Ed Brown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00"/>
              <a:t>Ray Cao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00"/>
              <a:t>Oscar Garcia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8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465" y="0"/>
            <a:ext cx="2677534" cy="26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819150" y="258250"/>
            <a:ext cx="75057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575050" y="729825"/>
            <a:ext cx="81039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" sz="1360"/>
              <a:t>Having more training data can improve performance issues caused by overfitting</a:t>
            </a:r>
            <a:endParaRPr sz="136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" sz="1360"/>
              <a:t>Generating our own images for training is more cost effective than collecting manually more real pictures</a:t>
            </a:r>
            <a:endParaRPr sz="136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" sz="1360"/>
              <a:t>Only rotation showed a modest performance improvement (RMSE reduction by 5% approx.)</a:t>
            </a:r>
            <a:endParaRPr sz="13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280"/>
          </a:p>
        </p:txBody>
      </p:sp>
      <p:sp>
        <p:nvSpPr>
          <p:cNvPr id="197" name="Google Shape;197;p24"/>
          <p:cNvSpPr txBox="1"/>
          <p:nvPr/>
        </p:nvSpPr>
        <p:spPr>
          <a:xfrm>
            <a:off x="2173955" y="1543375"/>
            <a:ext cx="11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CROPPING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5890468" y="1543375"/>
            <a:ext cx="11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ROTATING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700" y="1870064"/>
            <a:ext cx="2678375" cy="12972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88" y="3474372"/>
            <a:ext cx="2678374" cy="13191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4"/>
          <p:cNvSpPr txBox="1"/>
          <p:nvPr/>
        </p:nvSpPr>
        <p:spPr>
          <a:xfrm>
            <a:off x="5837389" y="3181275"/>
            <a:ext cx="12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ADDING NOISE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50" y="1848963"/>
            <a:ext cx="2736011" cy="133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175" y="3491025"/>
            <a:ext cx="2678350" cy="129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4"/>
          <p:cNvSpPr txBox="1"/>
          <p:nvPr/>
        </p:nvSpPr>
        <p:spPr>
          <a:xfrm>
            <a:off x="2173955" y="3181275"/>
            <a:ext cx="11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BRIGHTNESS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819150" y="303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Initial Designs </a:t>
            </a:r>
            <a:r>
              <a:rPr lang="en"/>
              <a:t>For Joint Model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975" y="871475"/>
            <a:ext cx="5197500" cy="36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75" y="4211875"/>
            <a:ext cx="5395124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19150" y="336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Initial Designs For Joint Model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819150" y="1017650"/>
            <a:ext cx="7505700" cy="3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973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Generated five model designs in the initial development phase.</a:t>
            </a:r>
            <a:endParaRPr sz="2800">
              <a:solidFill>
                <a:srgbClr val="000000"/>
              </a:solidFill>
            </a:endParaRPr>
          </a:p>
          <a:p>
            <a:pPr indent="-37973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They were all overfit (expected)</a:t>
            </a:r>
            <a:endParaRPr sz="2800">
              <a:solidFill>
                <a:srgbClr val="000000"/>
              </a:solidFill>
            </a:endParaRPr>
          </a:p>
          <a:p>
            <a:pPr indent="-37973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1000 Epochs Takes a really long time!</a:t>
            </a:r>
            <a:endParaRPr sz="2800">
              <a:solidFill>
                <a:srgbClr val="000000"/>
              </a:solidFill>
            </a:endParaRPr>
          </a:p>
          <a:p>
            <a:pPr indent="-35814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400">
                <a:solidFill>
                  <a:srgbClr val="000000"/>
                </a:solidFill>
              </a:rPr>
              <a:t>CPU: 13s/epoch (3.6 Hours)</a:t>
            </a:r>
            <a:endParaRPr sz="2400">
              <a:solidFill>
                <a:srgbClr val="000000"/>
              </a:solidFill>
            </a:endParaRPr>
          </a:p>
          <a:p>
            <a:pPr indent="-35814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400">
                <a:solidFill>
                  <a:srgbClr val="000000"/>
                </a:solidFill>
              </a:rPr>
              <a:t>GPU: 1s/epoch (16.3 mins)</a:t>
            </a:r>
            <a:endParaRPr sz="2400">
              <a:solidFill>
                <a:srgbClr val="000000"/>
              </a:solidFill>
            </a:endParaRPr>
          </a:p>
          <a:p>
            <a:pPr indent="-37973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800">
                <a:solidFill>
                  <a:srgbClr val="000000"/>
                </a:solidFill>
              </a:rPr>
              <a:t>Validation Loss (MSE) could be better ~80 for all 30 outputs</a:t>
            </a:r>
            <a:endParaRPr sz="2800">
              <a:solidFill>
                <a:srgbClr val="000000"/>
              </a:solidFill>
            </a:endParaRPr>
          </a:p>
          <a:p>
            <a:pPr indent="-37973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We can’t recover the best weights for the model since we train for a fixed number of epochs. 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486175" y="259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Designs For Joint Model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1415850"/>
            <a:ext cx="8171651" cy="3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19150" y="270400"/>
            <a:ext cx="75057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Intermediate Designs For Joint Model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819150" y="1272050"/>
            <a:ext cx="7852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Generated around fifteen model designs in the intermediate development phase.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Early stopping with restore weights is working properly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Validation Loss (MSE) improved  to ~65 for all 30 outputs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Number of Training Epochs reduced to ~400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Submission to Kaggle.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Intermediate Model Results in 55th place on Kaggle Leaderboard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819150" y="314675"/>
            <a:ext cx="7505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For Joint Model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917975"/>
            <a:ext cx="7223934" cy="36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819150" y="325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Final Design For Joint Model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819150" y="1083700"/>
            <a:ext cx="49437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433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700">
                <a:solidFill>
                  <a:srgbClr val="000000"/>
                </a:solidFill>
              </a:rPr>
              <a:t>Validation Loss (MSE) ~50 for all 30 outputs</a:t>
            </a:r>
            <a:endParaRPr sz="2700">
              <a:solidFill>
                <a:srgbClr val="000000"/>
              </a:solidFill>
            </a:endParaRPr>
          </a:p>
          <a:p>
            <a:pPr indent="-37433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700">
                <a:solidFill>
                  <a:srgbClr val="000000"/>
                </a:solidFill>
              </a:rPr>
              <a:t>Number of Training Epochs is reduced to ~60</a:t>
            </a:r>
            <a:endParaRPr sz="2700">
              <a:solidFill>
                <a:srgbClr val="000000"/>
              </a:solidFill>
            </a:endParaRPr>
          </a:p>
          <a:p>
            <a:pPr indent="-37433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700">
                <a:solidFill>
                  <a:srgbClr val="000000"/>
                </a:solidFill>
              </a:rPr>
              <a:t>Use ReduceLROnPlateau to improve Loss</a:t>
            </a:r>
            <a:endParaRPr sz="2700">
              <a:solidFill>
                <a:srgbClr val="000000"/>
              </a:solidFill>
            </a:endParaRPr>
          </a:p>
          <a:p>
            <a:pPr indent="-37433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700">
                <a:solidFill>
                  <a:srgbClr val="000000"/>
                </a:solidFill>
              </a:rPr>
              <a:t>Incremental improvement to 52nd Position on Kaggle Leaderboard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798" y="1235538"/>
            <a:ext cx="2668750" cy="2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819150" y="369950"/>
            <a:ext cx="75057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For Assembled Model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8" y="1028675"/>
            <a:ext cx="8666725" cy="34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238650" y="4484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189,382,590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207000" y="3831550"/>
            <a:ext cx="287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15th on Kaggle Leaderboard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819150" y="458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2-Stage Model - Inspiration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44725" y="1385050"/>
            <a:ext cx="81921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Rationale: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Data availability and accuracy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Utilize the relationship between different points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Have first model predict 4 key points that are available in 99.5% of the images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left &amp; right eye center, nose tip, and mouth top center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Use the outputs from 1st Stage model as inputs to the 2nd stage model, to predict the rest 11 key points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Challenges: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How to combine image </a:t>
            </a:r>
            <a:r>
              <a:rPr lang="en" sz="1500"/>
              <a:t>inputs</a:t>
            </a:r>
            <a:r>
              <a:rPr lang="en" sz="1500"/>
              <a:t> with numerical inputs?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Even more random decisions to make, and less reference on “best-practices”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30700" y="1804325"/>
            <a:ext cx="5800500" cy="26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Answers to Remaining Baseline Questions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Final results and Kaggle ranking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Improvements and future work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0" l="0" r="0" t="6594"/>
          <a:stretch/>
        </p:blipFill>
        <p:spPr>
          <a:xfrm>
            <a:off x="5596300" y="245625"/>
            <a:ext cx="3298475" cy="460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type="title"/>
          </p:nvPr>
        </p:nvSpPr>
        <p:spPr>
          <a:xfrm>
            <a:off x="819150" y="394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2-Stage Model - Solution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639325" y="1629500"/>
            <a:ext cx="5170500" cy="21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the 1st stage CNN model, predict on the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Have 2 separate </a:t>
            </a:r>
            <a:r>
              <a:rPr lang="en" sz="1500"/>
              <a:t>input</a:t>
            </a:r>
            <a:r>
              <a:rPr lang="en" sz="1500"/>
              <a:t> layers into the 2nd stage model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Concatenate the layers right before original Dense layers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Join the 2nd stage predictions with 1st stage predictions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&amp; Tuning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819150" y="458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Tuner - Let’s do ML in ML way!</a:t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75" y="1413425"/>
            <a:ext cx="5670426" cy="29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432550" y="1309850"/>
            <a:ext cx="26823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compile: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Filter/Kernel/stride sizes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# of Conv2Ds layers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# of Conv2D groups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DropOut layer?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Increase/Decrease filter?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Activation functions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Kernel initializations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Dense layers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Increase/Decrease Dense layers?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compile: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Batch sizes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Callback functions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Parameters in callbacks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819150" y="458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Tuner - Cont.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819150" y="1217125"/>
            <a:ext cx="7505700" cy="29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Different options of hyper parameter tuning: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Random Search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Bayesian Optimization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HyperBand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BOHB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Rationalize the search </a:t>
            </a:r>
            <a:r>
              <a:rPr lang="en" sz="1500"/>
              <a:t>results</a:t>
            </a:r>
            <a:r>
              <a:rPr lang="en" sz="1500"/>
              <a:t>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Empirical Experiences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</a:t>
            </a:r>
            <a:r>
              <a:rPr lang="en" sz="1300"/>
              <a:t>roblem </a:t>
            </a:r>
            <a:r>
              <a:rPr lang="en" sz="1300"/>
              <a:t>Complexity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</a:t>
            </a:r>
            <a:r>
              <a:rPr lang="en" sz="1300"/>
              <a:t>ataset </a:t>
            </a:r>
            <a:r>
              <a:rPr lang="en" sz="1300"/>
              <a:t>Size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819150" y="403150"/>
            <a:ext cx="75057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Final Models</a:t>
            </a:r>
            <a:endParaRPr/>
          </a:p>
        </p:txBody>
      </p:sp>
      <p:graphicFrame>
        <p:nvGraphicFramePr>
          <p:cNvPr id="297" name="Google Shape;297;p39"/>
          <p:cNvGraphicFramePr/>
          <p:nvPr/>
        </p:nvGraphicFramePr>
        <p:xfrm>
          <a:off x="819150" y="140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{3A469BE8-D5C2-4831-BE85-BCC7B7FB06CF}</a:tableStyleId>
              </a:tblPr>
              <a:tblGrid>
                <a:gridCol w="1039200"/>
                <a:gridCol w="1162300"/>
                <a:gridCol w="792450"/>
                <a:gridCol w="4608650"/>
              </a:tblGrid>
              <a:tr h="5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Score (in pixels)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Ranking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Notes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5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 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Baseline: KNN model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0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 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 based, predict all 15 key points together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Assembled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 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 based, predict 15 points in 15 models, and assemble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2-stage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 based,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predict 4 points in 1st stage CNN model, then use the outputs as inputs to the 2nd stage model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819150" y="458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and Future Thoughts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819150" y="1489625"/>
            <a:ext cx="7505700" cy="30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data augmentation and pre-processing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Further slice and dice the features into sub-models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Even more intensive tuning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 other more advanced models / features and mix them into our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Just for the competition: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Better handling of missing features on the model, especially on test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Avoid big mistakes that carry a lot of weight in a RMSE loss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Our Results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Docker Container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Docker Hub</a:t>
            </a:r>
            <a:r>
              <a:rPr lang="en"/>
              <a:t> tensorflow:2.11.0-gpu-jupyter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Download Trained Models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sync.com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the Code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</a:t>
            </a:r>
            <a:r>
              <a:rPr lang="en"/>
              <a:t> (Publicly Available after 12/10/2022)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ctrTitle"/>
          </p:nvPr>
        </p:nvSpPr>
        <p:spPr>
          <a:xfrm>
            <a:off x="1259100" y="2048100"/>
            <a:ext cx="48624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299150"/>
            <a:ext cx="7505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Facial Keypoints Detection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38" y="947750"/>
            <a:ext cx="752433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400" y="1521200"/>
            <a:ext cx="5587189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Answers to Remaining Baseline Questions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 in training set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461300" y="1453100"/>
            <a:ext cx="750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Duplicate Images with differently labeled key points.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Leave them in place and let the model predict with them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50" y="2863925"/>
            <a:ext cx="6858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r>
              <a:rPr lang="en"/>
              <a:t> in training set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649325" y="3431025"/>
            <a:ext cx="80670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Choose to do automatic outlier removal rather than hand classify each image.  Used three criteria: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Eye Center X Distance Less Than Twenty (Removed 38 Images)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○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Attempt to remove multiple people and composite images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Number of Gray Levels Less Than 110 (Removed 22 Images)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○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Remove cartoons or low resolution images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Number of Pixels with Same Color Greater than 1600 (Removed 21 Images)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○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Remove cartoons or low resolution images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38" y="1536500"/>
            <a:ext cx="5854325" cy="18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00" y="1499100"/>
            <a:ext cx="6115078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825" y="755250"/>
            <a:ext cx="3873900" cy="38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